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4" r:id="rId3"/>
    <p:sldId id="267" r:id="rId4"/>
    <p:sldId id="258" r:id="rId5"/>
    <p:sldId id="259" r:id="rId6"/>
    <p:sldId id="260" r:id="rId7"/>
    <p:sldId id="261" r:id="rId8"/>
    <p:sldId id="266" r:id="rId9"/>
    <p:sldId id="272" r:id="rId10"/>
    <p:sldId id="269" r:id="rId11"/>
    <p:sldId id="271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D283-7BD4-4B63-9827-21CE0C33C508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5E69-3646-4B6F-B8AC-23E05028B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pigg@mitcrpc.org" TargetMode="External"/><Relationship Id="rId2" Type="http://schemas.openxmlformats.org/officeDocument/2006/relationships/hyperlink" Target="http://www.midmichigansustainabilit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sinno@ingham.org" TargetMode="External"/><Relationship Id="rId4" Type="http://schemas.openxmlformats.org/officeDocument/2006/relationships/hyperlink" Target="mailto:thomasmr7@comcast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Mid-Michigan Health Impact Assessment Toolkit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School of Planning, Design &amp; </a:t>
            </a:r>
            <a:r>
              <a:rPr lang="en-US" dirty="0" smtClean="0"/>
              <a:t>Construction</a:t>
            </a:r>
          </a:p>
          <a:p>
            <a:r>
              <a:rPr lang="en-US" dirty="0" smtClean="0"/>
              <a:t>and</a:t>
            </a:r>
            <a:endParaRPr lang="en-US" dirty="0" smtClean="0"/>
          </a:p>
          <a:p>
            <a:r>
              <a:rPr lang="en-US" dirty="0" smtClean="0"/>
              <a:t>Institute </a:t>
            </a:r>
            <a:r>
              <a:rPr lang="en-US" dirty="0"/>
              <a:t>of Water Research at Michigan State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7923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Resources and Tools for Conducting Health Impact Assessments in Communities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 Questionnaire</a:t>
            </a:r>
            <a:endParaRPr lang="en-US" dirty="0"/>
          </a:p>
        </p:txBody>
      </p:sp>
      <p:pic>
        <p:nvPicPr>
          <p:cNvPr id="7" name="Content Placeholder 6" descr="questiona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2474" y="1600200"/>
            <a:ext cx="6439051" cy="4525963"/>
          </a:xfrm>
        </p:spPr>
      </p:pic>
      <p:sp>
        <p:nvSpPr>
          <p:cNvPr id="4" name="Rectangle 3"/>
          <p:cNvSpPr/>
          <p:nvPr/>
        </p:nvSpPr>
        <p:spPr>
          <a:xfrm>
            <a:off x="5867400" y="1981200"/>
            <a:ext cx="19812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Report</a:t>
            </a:r>
            <a:endParaRPr lang="en-US" dirty="0"/>
          </a:p>
        </p:txBody>
      </p:sp>
      <p:pic>
        <p:nvPicPr>
          <p:cNvPr id="9" name="Content Placeholder 8" descr="generate_repo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296" y="1600200"/>
            <a:ext cx="6453408" cy="4525963"/>
          </a:xfrm>
        </p:spPr>
      </p:pic>
      <p:sp>
        <p:nvSpPr>
          <p:cNvPr id="5" name="Rectangle 4"/>
          <p:cNvSpPr/>
          <p:nvPr/>
        </p:nvSpPr>
        <p:spPr>
          <a:xfrm>
            <a:off x="5181600" y="1981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2667000"/>
            <a:ext cx="19050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“Print Report” to either print or create a PDF document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Report</a:t>
            </a:r>
            <a:endParaRPr lang="en-US" dirty="0"/>
          </a:p>
        </p:txBody>
      </p:sp>
      <p:pic>
        <p:nvPicPr>
          <p:cNvPr id="4" name="Content Placeholder 3" descr="print_repo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120" y="1600200"/>
            <a:ext cx="619775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Find the HIA Toolkit</a:t>
            </a:r>
          </a:p>
          <a:p>
            <a:pPr lvl="1"/>
            <a:r>
              <a:rPr lang="en-US" dirty="0" smtClean="0"/>
              <a:t>MSU: </a:t>
            </a:r>
            <a:r>
              <a:rPr lang="en-US" u="sng" dirty="0" smtClean="0">
                <a:solidFill>
                  <a:srgbClr val="D8B25C"/>
                </a:solidFill>
              </a:rPr>
              <a:t>http://</a:t>
            </a:r>
            <a:r>
              <a:rPr lang="en-US" u="sng" dirty="0" err="1" smtClean="0">
                <a:solidFill>
                  <a:srgbClr val="D8B25C"/>
                </a:solidFill>
              </a:rPr>
              <a:t>hiatoolkit.weebly.com</a:t>
            </a:r>
            <a:r>
              <a:rPr lang="en-US" u="sng" dirty="0" smtClean="0">
                <a:solidFill>
                  <a:srgbClr val="D8B25C"/>
                </a:solidFill>
              </a:rPr>
              <a:t>/</a:t>
            </a:r>
            <a:r>
              <a:rPr lang="en-US" u="sng" dirty="0" err="1" smtClean="0">
                <a:solidFill>
                  <a:srgbClr val="D8B25C"/>
                </a:solidFill>
              </a:rPr>
              <a:t>index.html</a:t>
            </a:r>
            <a:endParaRPr lang="en-US" u="sng" dirty="0" smtClean="0">
              <a:solidFill>
                <a:srgbClr val="D8B25C"/>
              </a:solidFill>
            </a:endParaRPr>
          </a:p>
          <a:p>
            <a:pPr lvl="1"/>
            <a:r>
              <a:rPr lang="en-US" dirty="0" smtClean="0"/>
              <a:t>Tri-County Regional Planning Commission: </a:t>
            </a:r>
            <a:br>
              <a:rPr lang="en-US" dirty="0" smtClean="0"/>
            </a:br>
            <a:r>
              <a:rPr lang="en-US" u="sng" dirty="0" smtClean="0">
                <a:solidFill>
                  <a:srgbClr val="D8B25C"/>
                </a:solidFill>
              </a:rPr>
              <a:t>http://</a:t>
            </a:r>
            <a:r>
              <a:rPr lang="en-US" u="sng" dirty="0" err="1" smtClean="0">
                <a:solidFill>
                  <a:schemeClr val="accent4"/>
                </a:solidFill>
              </a:rPr>
              <a:t>www.mitcrpc.org</a:t>
            </a:r>
            <a:endParaRPr lang="en-US" u="sng" dirty="0" smtClean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Mid-Michigan Program for Greater Sustainability: </a:t>
            </a:r>
            <a:br>
              <a:rPr lang="en-US" dirty="0" smtClean="0"/>
            </a:br>
            <a:r>
              <a:rPr lang="en-US" u="sng" dirty="0" smtClean="0">
                <a:solidFill>
                  <a:srgbClr val="D8B25C"/>
                </a:solidFill>
              </a:rPr>
              <a:t>http://</a:t>
            </a:r>
            <a:r>
              <a:rPr lang="en-US" u="sng" dirty="0" smtClean="0">
                <a:solidFill>
                  <a:srgbClr val="FF6600"/>
                </a:solidFill>
                <a:hlinkClick r:id="rId2"/>
              </a:rPr>
              <a:t>www.midmichigansustainability.org</a:t>
            </a:r>
            <a:r>
              <a:rPr lang="en-US" u="sng" dirty="0">
                <a:solidFill>
                  <a:srgbClr val="FF6600"/>
                </a:solidFill>
                <a:hlinkClick r:id="rId2"/>
              </a:rPr>
              <a:t>/</a:t>
            </a:r>
            <a:r>
              <a:rPr lang="en-US" u="sng" dirty="0">
                <a:solidFill>
                  <a:srgbClr val="FF6600"/>
                </a:solidFill>
              </a:rPr>
              <a:t> </a:t>
            </a:r>
            <a:endParaRPr lang="en-US" u="sng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For more information:</a:t>
            </a:r>
          </a:p>
          <a:p>
            <a:pPr lvl="1"/>
            <a:r>
              <a:rPr lang="en-US" dirty="0"/>
              <a:t>Susan </a:t>
            </a:r>
            <a:r>
              <a:rPr lang="en-US" dirty="0" err="1"/>
              <a:t>Pigg</a:t>
            </a:r>
            <a:r>
              <a:rPr lang="en-US" dirty="0"/>
              <a:t>, Tri-County Regional Planning Commission, </a:t>
            </a:r>
            <a:r>
              <a:rPr lang="en-US" u="sng" dirty="0">
                <a:hlinkClick r:id="rId3"/>
              </a:rPr>
              <a:t>spigg@mitcrpc.org</a:t>
            </a:r>
            <a:r>
              <a:rPr lang="en-US" dirty="0"/>
              <a:t>, 517-393-</a:t>
            </a:r>
            <a:r>
              <a:rPr lang="en-US" dirty="0" smtClean="0"/>
              <a:t>0342 </a:t>
            </a:r>
          </a:p>
          <a:p>
            <a:pPr lvl="1"/>
            <a:r>
              <a:rPr lang="en-US" dirty="0" smtClean="0"/>
              <a:t>Mike </a:t>
            </a:r>
            <a:r>
              <a:rPr lang="en-US" dirty="0"/>
              <a:t>Thomas, MSU School of Planning, Design and Construction, </a:t>
            </a:r>
            <a:r>
              <a:rPr lang="en-US" u="sng" dirty="0">
                <a:hlinkClick r:id="rId4"/>
              </a:rPr>
              <a:t>thomasmr7@comcast.net</a:t>
            </a:r>
            <a:r>
              <a:rPr lang="en-US" dirty="0"/>
              <a:t>, 517-332-</a:t>
            </a:r>
            <a:r>
              <a:rPr lang="en-US" dirty="0" smtClean="0"/>
              <a:t>2986 </a:t>
            </a:r>
          </a:p>
          <a:p>
            <a:pPr lvl="1"/>
            <a:r>
              <a:rPr lang="en-US" dirty="0" smtClean="0"/>
              <a:t>Janine </a:t>
            </a:r>
            <a:r>
              <a:rPr lang="en-US" dirty="0" err="1"/>
              <a:t>Sinno</a:t>
            </a:r>
            <a:r>
              <a:rPr lang="en-US" dirty="0"/>
              <a:t> </a:t>
            </a:r>
            <a:r>
              <a:rPr lang="en-US" dirty="0" err="1"/>
              <a:t>Janoudi</a:t>
            </a:r>
            <a:r>
              <a:rPr lang="en-US" dirty="0"/>
              <a:t>, Ingham County Health Department, </a:t>
            </a:r>
            <a:r>
              <a:rPr lang="en-US" u="sng" dirty="0">
                <a:hlinkClick r:id="rId5"/>
              </a:rPr>
              <a:t>jsinno@ingham.org</a:t>
            </a:r>
            <a:r>
              <a:rPr lang="en-US" dirty="0"/>
              <a:t>, 517-887-4664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88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HIA Toolkit Access</a:t>
            </a:r>
            <a:endParaRPr lang="en-US" b="1" dirty="0"/>
          </a:p>
        </p:txBody>
      </p:sp>
      <p:pic>
        <p:nvPicPr>
          <p:cNvPr id="4" name="Content Placeholder 3" descr="ac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282" y="1600200"/>
            <a:ext cx="6351435" cy="4525963"/>
          </a:xfrm>
        </p:spPr>
      </p:pic>
      <p:sp>
        <p:nvSpPr>
          <p:cNvPr id="5" name="Rectangle 4"/>
          <p:cNvSpPr/>
          <p:nvPr/>
        </p:nvSpPr>
        <p:spPr>
          <a:xfrm>
            <a:off x="2667000" y="4038600"/>
            <a:ext cx="1524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http://hiatoolkit.weebly.com/index.html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HIA Toolkit Home 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Guidance for conducting HIAs</a:t>
            </a:r>
          </a:p>
          <a:p>
            <a:r>
              <a:rPr lang="en-US" dirty="0" smtClean="0"/>
              <a:t>Information on the HIA process</a:t>
            </a:r>
          </a:p>
          <a:p>
            <a:r>
              <a:rPr lang="en-US" dirty="0" smtClean="0"/>
              <a:t>Links to national, state, and regional programs on HIA</a:t>
            </a:r>
          </a:p>
          <a:p>
            <a:r>
              <a:rPr lang="en-US" dirty="0" smtClean="0"/>
              <a:t>Online forum for sharing HIA-related events, experiences and ideas</a:t>
            </a:r>
          </a:p>
          <a:p>
            <a:r>
              <a:rPr lang="en-US" dirty="0" smtClean="0"/>
              <a:t>Samples of HIAs in our region</a:t>
            </a:r>
          </a:p>
          <a:p>
            <a:r>
              <a:rPr lang="en-US" dirty="0" smtClean="0"/>
              <a:t>Access to the mapping and impact assessment application – </a:t>
            </a:r>
            <a:r>
              <a:rPr lang="en-US" i="1" dirty="0" smtClean="0">
                <a:solidFill>
                  <a:srgbClr val="FF0000"/>
                </a:solidFill>
              </a:rPr>
              <a:t>Assess a Local Project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14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a Local Project Page</a:t>
            </a:r>
            <a:endParaRPr lang="en-US" dirty="0"/>
          </a:p>
        </p:txBody>
      </p:sp>
      <p:pic>
        <p:nvPicPr>
          <p:cNvPr id="7" name="Content Placeholder 6" descr="home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296" y="1600200"/>
            <a:ext cx="645340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http://35.8.121.111/hia/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Account</a:t>
            </a:r>
            <a:endParaRPr lang="en-US" dirty="0"/>
          </a:p>
        </p:txBody>
      </p:sp>
      <p:pic>
        <p:nvPicPr>
          <p:cNvPr id="7" name="Content Placeholder 6" descr="create an accou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8889" y="1600200"/>
            <a:ext cx="6446221" cy="4525963"/>
          </a:xfrm>
        </p:spPr>
      </p:pic>
      <p:sp>
        <p:nvSpPr>
          <p:cNvPr id="9" name="Rectangle 8"/>
          <p:cNvSpPr/>
          <p:nvPr/>
        </p:nvSpPr>
        <p:spPr>
          <a:xfrm>
            <a:off x="1676400" y="19050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286000" y="2019300"/>
            <a:ext cx="228600" cy="381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Search</a:t>
            </a:r>
            <a:endParaRPr lang="en-US" dirty="0"/>
          </a:p>
        </p:txBody>
      </p:sp>
      <p:pic>
        <p:nvPicPr>
          <p:cNvPr id="11" name="Content Placeholder 10" descr="address sear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296" y="1600200"/>
            <a:ext cx="6453408" cy="4525963"/>
          </a:xfrm>
        </p:spPr>
      </p:pic>
      <p:sp>
        <p:nvSpPr>
          <p:cNvPr id="5" name="Rectangle 4"/>
          <p:cNvSpPr/>
          <p:nvPr/>
        </p:nvSpPr>
        <p:spPr>
          <a:xfrm>
            <a:off x="5867400" y="2286000"/>
            <a:ext cx="1905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2743200"/>
            <a:ext cx="2057400" cy="990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 the address search to find a location (or just use your mouse).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Tool</a:t>
            </a:r>
            <a:endParaRPr lang="en-US" dirty="0"/>
          </a:p>
        </p:txBody>
      </p:sp>
      <p:pic>
        <p:nvPicPr>
          <p:cNvPr id="8" name="Content Placeholder 7" descr="draw project bounda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296" y="1600200"/>
            <a:ext cx="6453408" cy="4525963"/>
          </a:xfrm>
        </p:spPr>
      </p:pic>
      <p:sp>
        <p:nvSpPr>
          <p:cNvPr id="5" name="Rectangle 4"/>
          <p:cNvSpPr/>
          <p:nvPr/>
        </p:nvSpPr>
        <p:spPr>
          <a:xfrm>
            <a:off x="5867400" y="2590800"/>
            <a:ext cx="19812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Double-click to finish drawing a project boundary.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886200" y="3124200"/>
            <a:ext cx="1981200" cy="152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Data Layers</a:t>
            </a:r>
            <a:endParaRPr lang="en-US" dirty="0"/>
          </a:p>
        </p:txBody>
      </p:sp>
      <p:pic>
        <p:nvPicPr>
          <p:cNvPr id="8" name="Content Placeholder 7" descr="data lay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296" y="1600200"/>
            <a:ext cx="645340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Turn layers on/off by clicking the checkbox next to them.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133600"/>
            <a:ext cx="19812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Tool</a:t>
            </a:r>
            <a:endParaRPr lang="en-US" dirty="0"/>
          </a:p>
        </p:txBody>
      </p:sp>
      <p:pic>
        <p:nvPicPr>
          <p:cNvPr id="4" name="Content Placeholder 3" descr="identif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8889" y="1600200"/>
            <a:ext cx="6446221" cy="4525963"/>
          </a:xfrm>
        </p:spPr>
      </p:pic>
      <p:sp>
        <p:nvSpPr>
          <p:cNvPr id="5" name="Rectangle 4"/>
          <p:cNvSpPr/>
          <p:nvPr/>
        </p:nvSpPr>
        <p:spPr>
          <a:xfrm>
            <a:off x="1295400" y="57912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62484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Retrieve info about data layers by turning on the identify tool.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0574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191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Mid-Michigan Health Impact Assessment Toolkit</vt:lpstr>
      <vt:lpstr>HIA Toolkit Access</vt:lpstr>
      <vt:lpstr>HIA Toolkit Home Page</vt:lpstr>
      <vt:lpstr>Assess a Local Project Page</vt:lpstr>
      <vt:lpstr>Creating an Account</vt:lpstr>
      <vt:lpstr>Address Search</vt:lpstr>
      <vt:lpstr>Drawing Tool</vt:lpstr>
      <vt:lpstr>Access Data Layers</vt:lpstr>
      <vt:lpstr>Identify Tool</vt:lpstr>
      <vt:lpstr>HIA Questionnaire</vt:lpstr>
      <vt:lpstr>Generate Report</vt:lpstr>
      <vt:lpstr>Print Report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Mid-Michigan Health Impact Assessment Toolkit</dc:title>
  <dc:creator>Jason Piwarski</dc:creator>
  <cp:lastModifiedBy>Jason Piwarski</cp:lastModifiedBy>
  <cp:revision>78</cp:revision>
  <dcterms:created xsi:type="dcterms:W3CDTF">2014-04-23T18:22:07Z</dcterms:created>
  <dcterms:modified xsi:type="dcterms:W3CDTF">2014-07-21T21:26:24Z</dcterms:modified>
</cp:coreProperties>
</file>